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62"/>
  </p:notesMasterIdLst>
  <p:sldIdLst>
    <p:sldId id="12124" r:id="rId2"/>
    <p:sldId id="12689" r:id="rId3"/>
    <p:sldId id="12680" r:id="rId4"/>
    <p:sldId id="12676" r:id="rId5"/>
    <p:sldId id="12691" r:id="rId6"/>
    <p:sldId id="12884" r:id="rId7"/>
    <p:sldId id="12885" r:id="rId8"/>
    <p:sldId id="12887" r:id="rId9"/>
    <p:sldId id="12886" r:id="rId10"/>
    <p:sldId id="12889" r:id="rId11"/>
    <p:sldId id="12888" r:id="rId12"/>
    <p:sldId id="12890" r:id="rId13"/>
    <p:sldId id="12692" r:id="rId14"/>
    <p:sldId id="12891" r:id="rId15"/>
    <p:sldId id="12880" r:id="rId16"/>
    <p:sldId id="12895" r:id="rId17"/>
    <p:sldId id="12892" r:id="rId18"/>
    <p:sldId id="12896" r:id="rId19"/>
    <p:sldId id="12893" r:id="rId20"/>
    <p:sldId id="12897" r:id="rId21"/>
    <p:sldId id="12894" r:id="rId22"/>
    <p:sldId id="12898" r:id="rId23"/>
    <p:sldId id="12899" r:id="rId24"/>
    <p:sldId id="12903" r:id="rId25"/>
    <p:sldId id="12573" r:id="rId26"/>
    <p:sldId id="12881" r:id="rId27"/>
    <p:sldId id="12927" r:id="rId28"/>
    <p:sldId id="12935" r:id="rId29"/>
    <p:sldId id="12936" r:id="rId30"/>
    <p:sldId id="12928" r:id="rId31"/>
    <p:sldId id="12904" r:id="rId32"/>
    <p:sldId id="12900" r:id="rId33"/>
    <p:sldId id="12902" r:id="rId34"/>
    <p:sldId id="12906" r:id="rId35"/>
    <p:sldId id="12907" r:id="rId36"/>
    <p:sldId id="12908" r:id="rId37"/>
    <p:sldId id="12909" r:id="rId38"/>
    <p:sldId id="12912" r:id="rId39"/>
    <p:sldId id="12910" r:id="rId40"/>
    <p:sldId id="12911" r:id="rId41"/>
    <p:sldId id="12913" r:id="rId42"/>
    <p:sldId id="12914" r:id="rId43"/>
    <p:sldId id="12915" r:id="rId44"/>
    <p:sldId id="12918" r:id="rId45"/>
    <p:sldId id="12916" r:id="rId46"/>
    <p:sldId id="12919" r:id="rId47"/>
    <p:sldId id="12920" r:id="rId48"/>
    <p:sldId id="12917" r:id="rId49"/>
    <p:sldId id="12921" r:id="rId50"/>
    <p:sldId id="12922" r:id="rId51"/>
    <p:sldId id="12934" r:id="rId52"/>
    <p:sldId id="12923" r:id="rId53"/>
    <p:sldId id="12924" r:id="rId54"/>
    <p:sldId id="12925" r:id="rId55"/>
    <p:sldId id="12926" r:id="rId56"/>
    <p:sldId id="12733" r:id="rId57"/>
    <p:sldId id="12929" r:id="rId58"/>
    <p:sldId id="12932" r:id="rId59"/>
    <p:sldId id="12933" r:id="rId60"/>
    <p:sldId id="12930"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CC00"/>
    <a:srgbClr val="66411C"/>
    <a:srgbClr val="532C0A"/>
    <a:srgbClr val="825324"/>
    <a:srgbClr val="CDA577"/>
    <a:srgbClr val="6A401D"/>
    <a:srgbClr val="0A4C7B"/>
    <a:srgbClr val="17163E"/>
    <a:srgbClr val="044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15" autoAdjust="0"/>
    <p:restoredTop sz="90555" autoAdjust="0"/>
  </p:normalViewPr>
  <p:slideViewPr>
    <p:cSldViewPr>
      <p:cViewPr varScale="1">
        <p:scale>
          <a:sx n="81" d="100"/>
          <a:sy n="81" d="100"/>
        </p:scale>
        <p:origin x="1320"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550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0F373F-C92F-45EE-A349-5106FABBB52C}" type="datetimeFigureOut">
              <a:rPr lang="en-US" smtClean="0"/>
              <a:pPr/>
              <a:t>7/30/2023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BF6F0B-DBB2-4731-9E5A-3C5F1189FD82}" type="slidenum">
              <a:rPr lang="en-US" smtClean="0"/>
              <a:pPr/>
              <a:t>‹#›</a:t>
            </a:fld>
            <a:endParaRPr lang="en-US"/>
          </a:p>
        </p:txBody>
      </p:sp>
    </p:spTree>
    <p:extLst>
      <p:ext uri="{BB962C8B-B14F-4D97-AF65-F5344CB8AC3E}">
        <p14:creationId xmlns:p14="http://schemas.microsoft.com/office/powerpoint/2010/main" val="2040812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CA149D8D-B742-4BC2-9D97-CC41363FED81}" type="datetimeFigureOut">
              <a:rPr lang="en-US" smtClean="0"/>
              <a:pPr/>
              <a:t>7/30/2023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49829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149D8D-B742-4BC2-9D97-CC41363FED81}" type="datetimeFigureOut">
              <a:rPr lang="en-US" smtClean="0"/>
              <a:pPr/>
              <a:t>7/30/2023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57929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149D8D-B742-4BC2-9D97-CC41363FED81}" type="datetimeFigureOut">
              <a:rPr lang="en-US" smtClean="0"/>
              <a:pPr/>
              <a:t>7/30/2023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749327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149D8D-B742-4BC2-9D97-CC41363FED81}" type="datetimeFigureOut">
              <a:rPr lang="en-US" smtClean="0"/>
              <a:pPr/>
              <a:t>7/30/2023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21927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149D8D-B742-4BC2-9D97-CC41363FED81}" type="datetimeFigureOut">
              <a:rPr lang="en-US" smtClean="0"/>
              <a:pPr/>
              <a:t>7/30/2023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171645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149D8D-B742-4BC2-9D97-CC41363FED81}" type="datetimeFigureOut">
              <a:rPr lang="en-US" smtClean="0"/>
              <a:pPr/>
              <a:t>7/30/2023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892285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149D8D-B742-4BC2-9D97-CC41363FED81}" type="datetimeFigureOut">
              <a:rPr lang="en-US" smtClean="0"/>
              <a:pPr/>
              <a:t>7/30/2023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428115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149D8D-B742-4BC2-9D97-CC41363FED81}" type="datetimeFigureOut">
              <a:rPr lang="en-US" smtClean="0"/>
              <a:pPr/>
              <a:t>7/30/2023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87610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49D8D-B742-4BC2-9D97-CC41363FED81}" type="datetimeFigureOut">
              <a:rPr lang="en-US" smtClean="0"/>
              <a:pPr/>
              <a:t>7/30/2023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54657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A149D8D-B742-4BC2-9D97-CC41363FED81}" type="datetimeFigureOut">
              <a:rPr lang="en-US" smtClean="0"/>
              <a:pPr/>
              <a:t>7/30/2023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109443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A149D8D-B742-4BC2-9D97-CC41363FED81}" type="datetimeFigureOut">
              <a:rPr lang="en-US" smtClean="0"/>
              <a:pPr/>
              <a:t>7/30/2023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37688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52000">
              <a:srgbClr val="CDA577"/>
            </a:gs>
            <a:gs pos="81000">
              <a:srgbClr val="66411C"/>
            </a:gs>
            <a:gs pos="100000">
              <a:srgbClr val="532C0A"/>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A149D8D-B742-4BC2-9D97-CC41363FED81}" type="datetimeFigureOut">
              <a:rPr lang="en-US" smtClean="0"/>
              <a:pPr/>
              <a:t>7/30/2023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1C64BC-A7DF-4448-894A-776EB02E5DA9}" type="slidenum">
              <a:rPr lang="en-US" smtClean="0"/>
              <a:pPr/>
              <a:t>‹#›</a:t>
            </a:fld>
            <a:endParaRPr lang="en-US"/>
          </a:p>
        </p:txBody>
      </p:sp>
    </p:spTree>
    <p:extLst>
      <p:ext uri="{BB962C8B-B14F-4D97-AF65-F5344CB8AC3E}">
        <p14:creationId xmlns:p14="http://schemas.microsoft.com/office/powerpoint/2010/main" val="1878062912"/>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1" y="0"/>
            <a:ext cx="9143999" cy="6858000"/>
          </a:xfrm>
          <a:prstGeom prst="rect">
            <a:avLst/>
          </a:prstGeom>
          <a:solidFill>
            <a:srgbClr val="E37840"/>
          </a:solidFill>
          <a:effectLst>
            <a:softEdge rad="228600"/>
          </a:effectLst>
        </p:spPr>
      </p:pic>
      <p:sp>
        <p:nvSpPr>
          <p:cNvPr id="7" name="Title 8"/>
          <p:cNvSpPr txBox="1">
            <a:spLocks/>
          </p:cNvSpPr>
          <p:nvPr/>
        </p:nvSpPr>
        <p:spPr>
          <a:xfrm>
            <a:off x="914400" y="237699"/>
            <a:ext cx="7315200" cy="3276600"/>
          </a:xfrm>
          <a:prstGeom prst="rect">
            <a:avLst/>
          </a:prstGeom>
          <a:noFill/>
          <a:ln w="6350" cap="rnd">
            <a:noFill/>
          </a:ln>
          <a:effectLst>
            <a:softEdge rad="317500"/>
          </a:effectLst>
        </p:spPr>
        <p:txBody>
          <a:bodyPr vert="horz" anchor="b" anchorCtr="0">
            <a:noAutofit/>
          </a:bodyPr>
          <a:lstStyle/>
          <a:p>
            <a:pPr lvl="0" algn="ctr">
              <a:spcBef>
                <a:spcPct val="0"/>
              </a:spcBef>
              <a:defRPr/>
            </a:pPr>
            <a:r>
              <a:rPr lang="en-US" sz="70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The Ten Most Misunderstood Words in the Bible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0840" y="3782705"/>
            <a:ext cx="4122316" cy="2434201"/>
          </a:xfrm>
          <a:prstGeom prst="rect">
            <a:avLst/>
          </a:prstGeom>
          <a:effectLst>
            <a:softEdge rad="63500"/>
          </a:effectLst>
        </p:spPr>
      </p:pic>
    </p:spTree>
    <p:extLst>
      <p:ext uri="{BB962C8B-B14F-4D97-AF65-F5344CB8AC3E}">
        <p14:creationId xmlns:p14="http://schemas.microsoft.com/office/powerpoint/2010/main" val="24408670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 calcmode="lin" valueType="num">
                                      <p:cBhvr>
                                        <p:cTn id="7" dur="750" fill="hold"/>
                                        <p:tgtEl>
                                          <p:spTgt spid="7"/>
                                        </p:tgtEl>
                                        <p:attrNameLst>
                                          <p:attrName>ppt_w</p:attrName>
                                        </p:attrNameLst>
                                      </p:cBhvr>
                                      <p:tavLst>
                                        <p:tav tm="0">
                                          <p:val>
                                            <p:fltVal val="0"/>
                                          </p:val>
                                        </p:tav>
                                        <p:tav tm="100000">
                                          <p:val>
                                            <p:strVal val="#ppt_w"/>
                                          </p:val>
                                        </p:tav>
                                      </p:tavLst>
                                    </p:anim>
                                    <p:anim calcmode="lin" valueType="num">
                                      <p:cBhvr>
                                        <p:cTn id="8" dur="750" fill="hold"/>
                                        <p:tgtEl>
                                          <p:spTgt spid="7"/>
                                        </p:tgtEl>
                                        <p:attrNameLst>
                                          <p:attrName>ppt_h</p:attrName>
                                        </p:attrNameLst>
                                      </p:cBhvr>
                                      <p:tavLst>
                                        <p:tav tm="0">
                                          <p:val>
                                            <p:fltVal val="0"/>
                                          </p:val>
                                        </p:tav>
                                        <p:tav tm="100000">
                                          <p:val>
                                            <p:strVal val="#ppt_h"/>
                                          </p:val>
                                        </p:tav>
                                      </p:tavLst>
                                    </p:anim>
                                    <p:animEffect transition="in" filter="fade">
                                      <p:cBhvr>
                                        <p:cTn id="9" dur="750"/>
                                        <p:tgtEl>
                                          <p:spTgt spid="7"/>
                                        </p:tgtEl>
                                      </p:cBhvr>
                                    </p:animEffect>
                                  </p:childTnLst>
                                </p:cTn>
                              </p:par>
                            </p:childTnLst>
                          </p:cTn>
                        </p:par>
                        <p:par>
                          <p:cTn id="10" fill="hold">
                            <p:stCondLst>
                              <p:cond delay="1250"/>
                            </p:stCondLst>
                            <p:childTnLst>
                              <p:par>
                                <p:cTn id="11" presetID="42" presetClass="entr" presetSubtype="0" fill="hold" nodeType="afterEffect">
                                  <p:stCondLst>
                                    <p:cond delay="75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250"/>
                                        <p:tgtEl>
                                          <p:spTgt spid="6"/>
                                        </p:tgtEl>
                                      </p:cBhvr>
                                    </p:animEffect>
                                    <p:anim calcmode="lin" valueType="num">
                                      <p:cBhvr>
                                        <p:cTn id="14" dur="1250" fill="hold"/>
                                        <p:tgtEl>
                                          <p:spTgt spid="6"/>
                                        </p:tgtEl>
                                        <p:attrNameLst>
                                          <p:attrName>ppt_x</p:attrName>
                                        </p:attrNameLst>
                                      </p:cBhvr>
                                      <p:tavLst>
                                        <p:tav tm="0">
                                          <p:val>
                                            <p:strVal val="#ppt_x"/>
                                          </p:val>
                                        </p:tav>
                                        <p:tav tm="100000">
                                          <p:val>
                                            <p:strVal val="#ppt_x"/>
                                          </p:val>
                                        </p:tav>
                                      </p:tavLst>
                                    </p:anim>
                                    <p:anim calcmode="lin" valueType="num">
                                      <p:cBhvr>
                                        <p:cTn id="15" dur="125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152400" y="2881938"/>
            <a:ext cx="8792995" cy="2123658"/>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Paul was sent to “…the Gentiles should hear the word of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and believe”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(Acts 15:7)</a:t>
            </a:r>
          </a:p>
        </p:txBody>
      </p:sp>
      <p:sp>
        <p:nvSpPr>
          <p:cNvPr id="8" name="Title 8"/>
          <p:cNvSpPr txBox="1">
            <a:spLocks/>
          </p:cNvSpPr>
          <p:nvPr/>
        </p:nvSpPr>
        <p:spPr>
          <a:xfrm>
            <a:off x="1123950" y="228600"/>
            <a:ext cx="68961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
        <p:nvSpPr>
          <p:cNvPr id="9" name="TextBox 8"/>
          <p:cNvSpPr txBox="1"/>
          <p:nvPr/>
        </p:nvSpPr>
        <p:spPr>
          <a:xfrm>
            <a:off x="152400" y="1314735"/>
            <a:ext cx="8839200" cy="1384995"/>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“…Repent, and believe in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(Mark 1:15)</a:t>
            </a:r>
          </a:p>
        </p:txBody>
      </p:sp>
    </p:spTree>
    <p:extLst>
      <p:ext uri="{BB962C8B-B14F-4D97-AF65-F5344CB8AC3E}">
        <p14:creationId xmlns:p14="http://schemas.microsoft.com/office/powerpoint/2010/main" val="129447686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392551" y="1676400"/>
            <a:ext cx="8358899" cy="2123658"/>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Christ, …is the power of God to salvation for everyone who believes…”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(Rom. 1:16)</a:t>
            </a:r>
          </a:p>
        </p:txBody>
      </p:sp>
      <p:sp>
        <p:nvSpPr>
          <p:cNvPr id="8" name="Title 8"/>
          <p:cNvSpPr txBox="1">
            <a:spLocks/>
          </p:cNvSpPr>
          <p:nvPr/>
        </p:nvSpPr>
        <p:spPr>
          <a:xfrm>
            <a:off x="1123950" y="228600"/>
            <a:ext cx="68961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Tree>
    <p:extLst>
      <p:ext uri="{BB962C8B-B14F-4D97-AF65-F5344CB8AC3E}">
        <p14:creationId xmlns:p14="http://schemas.microsoft.com/office/powerpoint/2010/main" val="224016699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419100" y="1327246"/>
            <a:ext cx="8305800" cy="156966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What is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that is preached and to be believed?</a:t>
            </a:r>
          </a:p>
        </p:txBody>
      </p:sp>
      <p:sp>
        <p:nvSpPr>
          <p:cNvPr id="8" name="Title 8"/>
          <p:cNvSpPr txBox="1">
            <a:spLocks/>
          </p:cNvSpPr>
          <p:nvPr/>
        </p:nvSpPr>
        <p:spPr>
          <a:xfrm>
            <a:off x="1123950" y="228600"/>
            <a:ext cx="68961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
        <p:nvSpPr>
          <p:cNvPr id="7" name="TextBox 6"/>
          <p:cNvSpPr txBox="1"/>
          <p:nvPr/>
        </p:nvSpPr>
        <p:spPr>
          <a:xfrm>
            <a:off x="583157" y="2919653"/>
            <a:ext cx="7977685" cy="3046988"/>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Is there any difference between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the kingdom”,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Christ” or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the grace of God”?</a:t>
            </a:r>
          </a:p>
        </p:txBody>
      </p:sp>
    </p:spTree>
    <p:extLst>
      <p:ext uri="{BB962C8B-B14F-4D97-AF65-F5344CB8AC3E}">
        <p14:creationId xmlns:p14="http://schemas.microsoft.com/office/powerpoint/2010/main" val="24535705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9" name="TextBox 8"/>
          <p:cNvSpPr txBox="1"/>
          <p:nvPr/>
        </p:nvSpPr>
        <p:spPr>
          <a:xfrm>
            <a:off x="342900" y="2362200"/>
            <a:ext cx="8458200" cy="3785652"/>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“And the angel answered and said to him, ‘I am Gabriel, who stands in the presence of God, and was sent to speak to you and bring you these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glad tidings</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(Luke 1:19)</a:t>
            </a:r>
          </a:p>
        </p:txBody>
      </p:sp>
      <p:sp>
        <p:nvSpPr>
          <p:cNvPr id="11"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
        <p:nvSpPr>
          <p:cNvPr id="12" name="TextBox 11"/>
          <p:cNvSpPr txBox="1"/>
          <p:nvPr/>
        </p:nvSpPr>
        <p:spPr>
          <a:xfrm>
            <a:off x="342900" y="1307497"/>
            <a:ext cx="81915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Birth of John the Baptist</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116643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outVertical)">
                                      <p:cBhvr>
                                        <p:cTn id="1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9" name="TextBox 8"/>
          <p:cNvSpPr txBox="1"/>
          <p:nvPr/>
        </p:nvSpPr>
        <p:spPr>
          <a:xfrm>
            <a:off x="342900" y="2438400"/>
            <a:ext cx="8458200" cy="3046988"/>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“Then the angel said to them, ‘Do not be afraid, for behold, I bring you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tidings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great joy which will be to all people.”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(Luke 2:10)</a:t>
            </a: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
        <p:nvSpPr>
          <p:cNvPr id="7" name="TextBox 6"/>
          <p:cNvSpPr txBox="1"/>
          <p:nvPr/>
        </p:nvSpPr>
        <p:spPr>
          <a:xfrm>
            <a:off x="1847850" y="1307497"/>
            <a:ext cx="54483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Birth of Jesus</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39605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799" y="2219924"/>
            <a:ext cx="8534399" cy="415498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“And Jesus went about all Galilee, teaching in their synagogues, preaching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of the kingdom</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and healing all kinds of sickness and all kinds of disease among the people.”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(Matthew 4:23, 24:14, Mark 1:14)</a:t>
            </a:r>
          </a:p>
        </p:txBody>
      </p:sp>
      <p:sp>
        <p:nvSpPr>
          <p:cNvPr id="6" name="TextBox 5"/>
          <p:cNvSpPr txBox="1"/>
          <p:nvPr/>
        </p:nvSpPr>
        <p:spPr>
          <a:xfrm>
            <a:off x="1485899" y="1240711"/>
            <a:ext cx="61722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Coming Kingdom</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29145206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457199" y="2211921"/>
            <a:ext cx="8229600" cy="415498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This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refers to the announcement that Kingdom of God has drawn near to Israel, which Israel needed to believe in the Messiah and repent of their sins as conditions for receiving this kingdom.</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1485899" y="1240711"/>
            <a:ext cx="61722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Coming Kingdom</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3067217487"/>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2364279"/>
            <a:ext cx="8534399" cy="3477875"/>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“and for me, that utterance may be given to me, that I may open my mouth boldly to make known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mystery of the gospel</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for which I am an ambassador in chains…”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(Eph. 6:19-20)</a:t>
            </a:r>
          </a:p>
        </p:txBody>
      </p:sp>
      <p:sp>
        <p:nvSpPr>
          <p:cNvPr id="6" name="TextBox 5"/>
          <p:cNvSpPr txBox="1"/>
          <p:nvPr/>
        </p:nvSpPr>
        <p:spPr>
          <a:xfrm>
            <a:off x="723900" y="1240711"/>
            <a:ext cx="76962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Mystery of the Gospel </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41815442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2364279"/>
            <a:ext cx="8534399" cy="3477875"/>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concerning the death and resurrection of Christ was not unknown in the OT. The mystery is the mystery of the Church, Jews and Gentiles together in one body. </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723900" y="1240711"/>
            <a:ext cx="76962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Mystery of the Gospel </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238873374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2256374"/>
            <a:ext cx="8534399" cy="415498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 thank my God upon every remembrance of you, always in every prayer of mine making request for you all with joy, for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your fellowship in 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from the first day until now…”</a:t>
            </a:r>
          </a:p>
          <a:p>
            <a:pPr algn="just">
              <a:buClr>
                <a:srgbClr val="FFFF00"/>
              </a:buClr>
            </a:pP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(Phil. 1:3-5)</a:t>
            </a:r>
          </a:p>
        </p:txBody>
      </p:sp>
      <p:sp>
        <p:nvSpPr>
          <p:cNvPr id="6" name="TextBox 5"/>
          <p:cNvSpPr txBox="1"/>
          <p:nvPr/>
        </p:nvSpPr>
        <p:spPr>
          <a:xfrm>
            <a:off x="1504950" y="1240711"/>
            <a:ext cx="61341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Sharing in the Gospel</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4633582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pic>
        <p:nvPicPr>
          <p:cNvPr id="11" name="Picture 14" descr="Image result for misunderstandings in communica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322696"/>
            <a:ext cx="4425287" cy="2950191"/>
          </a:xfrm>
          <a:prstGeom prst="rect">
            <a:avLst/>
          </a:prstGeom>
          <a:noFill/>
          <a:effectLst>
            <a:softEdge rad="254000"/>
          </a:effectLst>
          <a:extLst>
            <a:ext uri="{909E8E84-426E-40DD-AFC4-6F175D3DCCD1}">
              <a14:hiddenFill xmlns:a14="http://schemas.microsoft.com/office/drawing/2010/main">
                <a:solidFill>
                  <a:srgbClr val="FFFFFF"/>
                </a:solidFill>
              </a14:hiddenFill>
            </a:ext>
          </a:extLst>
        </p:spPr>
      </p:pic>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0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Tree>
    <p:extLst>
      <p:ext uri="{BB962C8B-B14F-4D97-AF65-F5344CB8AC3E}">
        <p14:creationId xmlns:p14="http://schemas.microsoft.com/office/powerpoint/2010/main" val="283962495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2364279"/>
            <a:ext cx="8534399"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Paul is referring to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the Philippians financial participation or sharing in his ministry of evangelism and discipleship.  </a:t>
            </a:r>
            <a:endPar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1504949" y="1295913"/>
            <a:ext cx="61341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Sharing in the Gospel</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1208914844"/>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2231284"/>
            <a:ext cx="8534399" cy="415498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“Then I saw another angel flying in the midst of heaven, having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everlasting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to preach to those who dwell on the earth… saying, ‘Fear God and give glory to Him, for the hour of His judgment has come;”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(Rev. 14:6-7)</a:t>
            </a:r>
          </a:p>
        </p:txBody>
      </p:sp>
      <p:sp>
        <p:nvSpPr>
          <p:cNvPr id="6" name="TextBox 5"/>
          <p:cNvSpPr txBox="1"/>
          <p:nvPr/>
        </p:nvSpPr>
        <p:spPr>
          <a:xfrm>
            <a:off x="1228725" y="1240711"/>
            <a:ext cx="668655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Everlasting Gospel</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26881160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228600" y="2316610"/>
            <a:ext cx="8686800" cy="3785652"/>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This is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that all who do not fear God and worship Him will be judged. This is the last call of grace to the world before the personal return of Christ in judgment.</a:t>
            </a:r>
            <a:endPar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1228725" y="1288665"/>
            <a:ext cx="668655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Everlasting Gospel</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Tree>
    <p:extLst>
      <p:ext uri="{BB962C8B-B14F-4D97-AF65-F5344CB8AC3E}">
        <p14:creationId xmlns:p14="http://schemas.microsoft.com/office/powerpoint/2010/main" val="2391831169"/>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1"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Various Uses of the Gospel</a:t>
            </a:r>
          </a:p>
        </p:txBody>
      </p:sp>
      <p:sp>
        <p:nvSpPr>
          <p:cNvPr id="12" name="TextBox 11"/>
          <p:cNvSpPr txBox="1"/>
          <p:nvPr/>
        </p:nvSpPr>
        <p:spPr>
          <a:xfrm>
            <a:off x="666749" y="1388189"/>
            <a:ext cx="78105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Gospel of Jesus Christ</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419100" y="2416982"/>
            <a:ext cx="8305799" cy="2800767"/>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most often refers to the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about Jesus Christ, concerning all that He is in His person, and all that He has accomplished and will accomplish.</a:t>
            </a:r>
          </a:p>
        </p:txBody>
      </p:sp>
    </p:spTree>
    <p:extLst>
      <p:ext uri="{BB962C8B-B14F-4D97-AF65-F5344CB8AC3E}">
        <p14:creationId xmlns:p14="http://schemas.microsoft.com/office/powerpoint/2010/main" val="38145768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523874" y="1203438"/>
            <a:ext cx="809625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Death and Resurrection</a:t>
            </a:r>
            <a:endPar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450447" y="2216893"/>
            <a:ext cx="8243106" cy="3847207"/>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which Paul proclaimed included the message concerning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Christ’s death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(burial)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and resurrection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(appearance).</a:t>
            </a:r>
          </a:p>
          <a:p>
            <a:pPr algn="ctr">
              <a:buClr>
                <a:srgbClr val="FFFF00"/>
              </a:buClr>
            </a:pP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(1 Cor. 15:1-11)</a:t>
            </a:r>
          </a:p>
        </p:txBody>
      </p:sp>
      <p:sp>
        <p:nvSpPr>
          <p:cNvPr id="7" name="TextBox 6"/>
          <p:cNvSpPr txBox="1"/>
          <p:nvPr/>
        </p:nvSpPr>
        <p:spPr>
          <a:xfrm>
            <a:off x="666749" y="189984"/>
            <a:ext cx="78105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1066949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500"/>
                                  </p:stCondLst>
                                  <p:childTnLst>
                                    <p:set>
                                      <p:cBhvr>
                                        <p:cTn id="6" dur="1" fill="hold">
                                          <p:stCondLst>
                                            <p:cond delay="0"/>
                                          </p:stCondLst>
                                        </p:cTn>
                                        <p:tgtEl>
                                          <p:spTgt spid="12"/>
                                        </p:tgtEl>
                                        <p:attrNameLst>
                                          <p:attrName>style.visibility</p:attrName>
                                        </p:attrNameLst>
                                      </p:cBhvr>
                                      <p:to>
                                        <p:strVal val="visible"/>
                                      </p:to>
                                    </p:set>
                                    <p:animEffect transition="in" filter="barn(outVertical)">
                                      <p:cBhvr>
                                        <p:cTn id="7" dur="750"/>
                                        <p:tgtEl>
                                          <p:spTgt spid="12"/>
                                        </p:tgtEl>
                                      </p:cBhvr>
                                    </p:animEffect>
                                  </p:childTnLst>
                                </p:cTn>
                              </p:par>
                            </p:childTnLst>
                          </p:cTn>
                        </p:par>
                        <p:par>
                          <p:cTn id="8" fill="hold">
                            <p:stCondLst>
                              <p:cond delay="1250"/>
                            </p:stCondLst>
                            <p:childTnLst>
                              <p:par>
                                <p:cTn id="9" presetID="22" presetClass="entr" presetSubtype="8"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1285165"/>
            <a:ext cx="8534399" cy="5262979"/>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“Moreover, brethren, I declare to you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which I preached to you, which also you received and in which you stand, by which also you are saved, if you hold fast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that word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which I preached to you -- unless you believed in vain.”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(1 Cor. 15:1-2)</a:t>
            </a:r>
          </a:p>
        </p:txBody>
      </p:sp>
      <p:sp>
        <p:nvSpPr>
          <p:cNvPr id="10" name="TextBox 9"/>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396054530"/>
      </p:ext>
    </p:extLst>
  </p:cSld>
  <p:clrMapOvr>
    <a:masterClrMapping/>
  </p:clrMapOvr>
  <p:transition spd="slow">
    <p:strips dir="rd"/>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1285165"/>
            <a:ext cx="8534399" cy="493981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“For I delivered to you first of all that which I also received: that </a:t>
            </a:r>
            <a:r>
              <a:rPr lang="en-US" sz="45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Christ died </a:t>
            </a: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for our sins according to the Scriptures, and that </a:t>
            </a:r>
            <a:r>
              <a:rPr lang="en-US" sz="45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He was buried</a:t>
            </a: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and that He </a:t>
            </a:r>
            <a:r>
              <a:rPr lang="en-US" sz="45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rose again </a:t>
            </a: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third day according to the Scriptures, and that </a:t>
            </a:r>
            <a:r>
              <a:rPr lang="en-US" sz="45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He was seen </a:t>
            </a: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by Cephas, then by the twelve.” </a:t>
            </a:r>
            <a:r>
              <a:rPr lang="en-US" sz="45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(15:3-5)</a:t>
            </a:r>
          </a:p>
        </p:txBody>
      </p:sp>
      <p:sp>
        <p:nvSpPr>
          <p:cNvPr id="11" name="TextBox 10"/>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555857952"/>
      </p:ext>
    </p:extLst>
  </p:cSld>
  <p:clrMapOvr>
    <a:masterClrMapping/>
  </p:clrMapOvr>
  <p:transition spd="slow">
    <p:strips dir="rd"/>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11624" y="1393799"/>
            <a:ext cx="8534399"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We must recognize that this is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entire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concerning Jesus Christ. </a:t>
            </a:r>
          </a:p>
        </p:txBody>
      </p:sp>
      <p:sp>
        <p:nvSpPr>
          <p:cNvPr id="6" name="TextBox 5"/>
          <p:cNvSpPr txBox="1"/>
          <p:nvPr/>
        </p:nvSpPr>
        <p:spPr>
          <a:xfrm>
            <a:off x="304800" y="3124200"/>
            <a:ext cx="8534399"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Also it does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contain enough information for an unbeliever to be born again. </a:t>
            </a:r>
          </a:p>
        </p:txBody>
      </p:sp>
      <p:sp>
        <p:nvSpPr>
          <p:cNvPr id="8" name="TextBox 7"/>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6284217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11624" y="1393799"/>
            <a:ext cx="8534399" cy="2169825"/>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Peter tells Cornelius the words by which he and his household may be saved </a:t>
            </a:r>
            <a:r>
              <a:rPr lang="en-US" sz="45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(Acts 10:34-43) </a:t>
            </a:r>
          </a:p>
        </p:txBody>
      </p:sp>
      <p:sp>
        <p:nvSpPr>
          <p:cNvPr id="8" name="TextBox 7"/>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253503102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799" y="1205647"/>
            <a:ext cx="8534399" cy="830997"/>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He Preached His</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p>
        </p:txBody>
      </p:sp>
      <p:sp>
        <p:nvSpPr>
          <p:cNvPr id="6" name="TextBox 5"/>
          <p:cNvSpPr txBox="1"/>
          <p:nvPr/>
        </p:nvSpPr>
        <p:spPr>
          <a:xfrm>
            <a:off x="90052" y="2154512"/>
            <a:ext cx="8763001" cy="769441"/>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Person: </a:t>
            </a:r>
            <a:r>
              <a:rPr lang="en-US" sz="42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Christ, He is Lord of all”</a:t>
            </a:r>
          </a:p>
        </p:txBody>
      </p:sp>
      <p:sp>
        <p:nvSpPr>
          <p:cNvPr id="8" name="TextBox 7"/>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2" name="TextBox 1">
            <a:extLst>
              <a:ext uri="{FF2B5EF4-FFF2-40B4-BE49-F238E27FC236}">
                <a16:creationId xmlns:a16="http://schemas.microsoft.com/office/drawing/2014/main" id="{7CCC7107-B1F9-BA95-5D45-4891DA71295E}"/>
              </a:ext>
            </a:extLst>
          </p:cNvPr>
          <p:cNvSpPr txBox="1"/>
          <p:nvPr/>
        </p:nvSpPr>
        <p:spPr>
          <a:xfrm>
            <a:off x="190497" y="3006216"/>
            <a:ext cx="8763001" cy="769441"/>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Life: </a:t>
            </a:r>
            <a:r>
              <a:rPr lang="en-US" sz="42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went about doing good...” </a:t>
            </a:r>
          </a:p>
        </p:txBody>
      </p:sp>
      <p:sp>
        <p:nvSpPr>
          <p:cNvPr id="3" name="TextBox 2">
            <a:extLst>
              <a:ext uri="{FF2B5EF4-FFF2-40B4-BE49-F238E27FC236}">
                <a16:creationId xmlns:a16="http://schemas.microsoft.com/office/drawing/2014/main" id="{9DE9638D-88E5-9529-8411-3FD43C6FA364}"/>
              </a:ext>
            </a:extLst>
          </p:cNvPr>
          <p:cNvSpPr txBox="1"/>
          <p:nvPr/>
        </p:nvSpPr>
        <p:spPr>
          <a:xfrm>
            <a:off x="214740" y="3842531"/>
            <a:ext cx="8763001" cy="769441"/>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Provision: </a:t>
            </a:r>
            <a:r>
              <a:rPr lang="en-US" sz="42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“death and resurrection”</a:t>
            </a:r>
          </a:p>
        </p:txBody>
      </p:sp>
      <p:sp>
        <p:nvSpPr>
          <p:cNvPr id="4" name="TextBox 3">
            <a:extLst>
              <a:ext uri="{FF2B5EF4-FFF2-40B4-BE49-F238E27FC236}">
                <a16:creationId xmlns:a16="http://schemas.microsoft.com/office/drawing/2014/main" id="{6168020B-07C0-A638-1CD2-0589F7CE540E}"/>
              </a:ext>
            </a:extLst>
          </p:cNvPr>
          <p:cNvSpPr txBox="1"/>
          <p:nvPr/>
        </p:nvSpPr>
        <p:spPr>
          <a:xfrm>
            <a:off x="214740" y="4795794"/>
            <a:ext cx="8763001" cy="1415772"/>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Promise: </a:t>
            </a:r>
            <a:r>
              <a:rPr lang="en-US" sz="42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“whoever believes </a:t>
            </a:r>
            <a:r>
              <a:rPr lang="en-US" sz="42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in Him </a:t>
            </a:r>
            <a:r>
              <a:rPr lang="en-US" sz="42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will receive the remission of sins.”</a:t>
            </a:r>
          </a:p>
        </p:txBody>
      </p:sp>
    </p:spTree>
    <p:extLst>
      <p:ext uri="{BB962C8B-B14F-4D97-AF65-F5344CB8AC3E}">
        <p14:creationId xmlns:p14="http://schemas.microsoft.com/office/powerpoint/2010/main" val="7669011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75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75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2" grpId="0" animBg="1"/>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781050" y="1304499"/>
            <a:ext cx="7581900" cy="3970318"/>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New King James Version </a:t>
            </a:r>
          </a:p>
          <a:p>
            <a:pPr algn="ctr"/>
            <a:endParaRPr lang="en-US" sz="12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endParaRPr>
          </a:p>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 “</a:t>
            </a:r>
            <a:r>
              <a:rPr lang="en-US" sz="4800" b="1" dirty="0" err="1">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euaggelion</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 </a:t>
            </a:r>
          </a:p>
          <a:p>
            <a:pPr algn="ct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 0x’s /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NT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 106x’s </a:t>
            </a:r>
          </a:p>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or </a:t>
            </a:r>
          </a:p>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Good Message</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p>
        </p:txBody>
      </p:sp>
      <p:sp>
        <p:nvSpPr>
          <p:cNvPr id="7"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0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Tree>
    <p:extLst>
      <p:ext uri="{BB962C8B-B14F-4D97-AF65-F5344CB8AC3E}">
        <p14:creationId xmlns:p14="http://schemas.microsoft.com/office/powerpoint/2010/main" val="2936440125"/>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457200" y="1314651"/>
            <a:ext cx="8229600"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Paul is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telling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unbelievers</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what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a:t>
            </a:r>
          </a:p>
        </p:txBody>
      </p:sp>
      <p:sp>
        <p:nvSpPr>
          <p:cNvPr id="6" name="TextBox 5"/>
          <p:cNvSpPr txBox="1"/>
          <p:nvPr/>
        </p:nvSpPr>
        <p:spPr>
          <a:xfrm>
            <a:off x="304799" y="2977192"/>
            <a:ext cx="8534399" cy="3785652"/>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Paul is telling</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 believers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their own personal future bodily resurrection that must be held onto if a they are to rule with Christ in the life to come.</a:t>
            </a:r>
          </a:p>
        </p:txBody>
      </p:sp>
      <p:sp>
        <p:nvSpPr>
          <p:cNvPr id="8" name="TextBox 7"/>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41023609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50" y="1158488"/>
            <a:ext cx="7810500" cy="984885"/>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Kingdom and Baptism</a:t>
            </a:r>
            <a:endParaRPr lang="en-US" sz="5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395288" y="2179893"/>
            <a:ext cx="8353425" cy="3862596"/>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9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Proclaiming the </a:t>
            </a:r>
            <a:r>
              <a:rPr lang="en-US" sz="49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9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included preaching Christ, and then after initial faith in Him, it also included information about the kingdom, baptism, and the call to discipleship.</a:t>
            </a:r>
          </a:p>
        </p:txBody>
      </p:sp>
      <p:sp>
        <p:nvSpPr>
          <p:cNvPr id="9" name="TextBox 8"/>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141971362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1285165"/>
            <a:ext cx="8534399" cy="5632311"/>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“Then Philip </a:t>
            </a:r>
            <a:r>
              <a:rPr lang="en-US" sz="42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evangelist, 21:8] </a:t>
            </a: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went down to the city of Samaria and preached Christ to them… But when they believed Philip as he preached the things concerning the kingdom of God and the name of Jesus Christ, both men and women were baptized.” </a:t>
            </a:r>
            <a:r>
              <a:rPr lang="en-US" sz="42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(Acts 8:5, 12)</a:t>
            </a:r>
          </a:p>
        </p:txBody>
      </p:sp>
      <p:sp>
        <p:nvSpPr>
          <p:cNvPr id="10" name="TextBox 9"/>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1240907028"/>
      </p:ext>
    </p:extLst>
  </p:cSld>
  <p:clrMapOvr>
    <a:masterClrMapping/>
  </p:clrMapOvr>
  <p:transition spd="slow">
    <p:strips dir="rd"/>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304800" y="1339756"/>
            <a:ext cx="8534399" cy="4893647"/>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5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“Then Philip opened his mouth, and beginning at this Scripture, preached Jesus to him. Now as they went down the road, they came to some water. And the eunuch said, ‘See, here is water. What hinders me from being baptized?” </a:t>
            </a:r>
            <a:r>
              <a:rPr lang="en-US" sz="42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(Acts 8:34-36)</a:t>
            </a:r>
          </a:p>
        </p:txBody>
      </p:sp>
      <p:sp>
        <p:nvSpPr>
          <p:cNvPr id="9" name="TextBox 8"/>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Tree>
    <p:extLst>
      <p:ext uri="{BB962C8B-B14F-4D97-AF65-F5344CB8AC3E}">
        <p14:creationId xmlns:p14="http://schemas.microsoft.com/office/powerpoint/2010/main" val="940454019"/>
      </p:ext>
    </p:extLst>
  </p:cSld>
  <p:clrMapOvr>
    <a:masterClrMapping/>
  </p:clrMapOvr>
  <p:transition spd="slow">
    <p:strips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6" name="TextBox 5"/>
          <p:cNvSpPr txBox="1"/>
          <p:nvPr/>
        </p:nvSpPr>
        <p:spPr>
          <a:xfrm>
            <a:off x="333374" y="1212471"/>
            <a:ext cx="8477252" cy="4524315"/>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about Jesus Christ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looks back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to Jesus’s birth, sinless life, death of the cross, burial, bodily resurrection, appearance, and even to his ascension to heaven, being placed at the right hand of the Father.</a:t>
            </a:r>
          </a:p>
        </p:txBody>
      </p:sp>
    </p:spTree>
    <p:extLst>
      <p:ext uri="{BB962C8B-B14F-4D97-AF65-F5344CB8AC3E}">
        <p14:creationId xmlns:p14="http://schemas.microsoft.com/office/powerpoint/2010/main" val="293108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6" name="TextBox 5"/>
          <p:cNvSpPr txBox="1"/>
          <p:nvPr/>
        </p:nvSpPr>
        <p:spPr>
          <a:xfrm>
            <a:off x="295273" y="1205647"/>
            <a:ext cx="8553452" cy="5262979"/>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about Jesus Christ also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looks forward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to His soon return, including the rapture, the day of wrath, the defeat of all Satanic forces, His personal return to earth and His reign forever on the Earth during the Millennial and into eternity.</a:t>
            </a:r>
          </a:p>
        </p:txBody>
      </p:sp>
    </p:spTree>
    <p:extLst>
      <p:ext uri="{BB962C8B-B14F-4D97-AF65-F5344CB8AC3E}">
        <p14:creationId xmlns:p14="http://schemas.microsoft.com/office/powerpoint/2010/main" val="772825857"/>
      </p:ext>
    </p:extLst>
  </p:cSld>
  <p:clrMapOvr>
    <a:masterClrMapping/>
  </p:clrMapOvr>
  <p:transition spd="slow">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6" name="TextBox 5"/>
          <p:cNvSpPr txBox="1"/>
          <p:nvPr/>
        </p:nvSpPr>
        <p:spPr>
          <a:xfrm>
            <a:off x="295273" y="1321063"/>
            <a:ext cx="8553452"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about Jesus Christ is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saving message.</a:t>
            </a:r>
          </a:p>
        </p:txBody>
      </p:sp>
      <p:sp>
        <p:nvSpPr>
          <p:cNvPr id="7" name="TextBox 6"/>
          <p:cNvSpPr txBox="1"/>
          <p:nvPr/>
        </p:nvSpPr>
        <p:spPr>
          <a:xfrm>
            <a:off x="295273" y="3006140"/>
            <a:ext cx="8553452"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is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message of justification and sanctification.</a:t>
            </a:r>
          </a:p>
        </p:txBody>
      </p:sp>
    </p:spTree>
    <p:extLst>
      <p:ext uri="{BB962C8B-B14F-4D97-AF65-F5344CB8AC3E}">
        <p14:creationId xmlns:p14="http://schemas.microsoft.com/office/powerpoint/2010/main" val="4158310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9" name="TextBox 8"/>
          <p:cNvSpPr txBox="1"/>
          <p:nvPr/>
        </p:nvSpPr>
        <p:spPr>
          <a:xfrm>
            <a:off x="263428" y="3810000"/>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precise object of saving faith is the person of Jesus Christ,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p>
        </p:txBody>
      </p:sp>
      <p:sp>
        <p:nvSpPr>
          <p:cNvPr id="10" name="TextBox 9"/>
          <p:cNvSpPr txBox="1"/>
          <p:nvPr/>
        </p:nvSpPr>
        <p:spPr>
          <a:xfrm>
            <a:off x="263428" y="1269432"/>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Eternal life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is given to those who believe in Jesus and His promise, not by believing in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p>
        </p:txBody>
      </p:sp>
    </p:spTree>
    <p:extLst>
      <p:ext uri="{BB962C8B-B14F-4D97-AF65-F5344CB8AC3E}">
        <p14:creationId xmlns:p14="http://schemas.microsoft.com/office/powerpoint/2010/main" val="56999471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9" name="TextBox 8"/>
          <p:cNvSpPr txBox="1"/>
          <p:nvPr/>
        </p:nvSpPr>
        <p:spPr>
          <a:xfrm>
            <a:off x="295273" y="1205647"/>
            <a:ext cx="8553452"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about Jesus Christ should </a:t>
            </a:r>
            <a:r>
              <a:rPr lang="en-US" sz="4800" b="1" u="sng"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lead</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unbelievers to faith in the person of Christ and believers to living by faith in Him.</a:t>
            </a:r>
          </a:p>
        </p:txBody>
      </p:sp>
    </p:spTree>
    <p:extLst>
      <p:ext uri="{BB962C8B-B14F-4D97-AF65-F5344CB8AC3E}">
        <p14:creationId xmlns:p14="http://schemas.microsoft.com/office/powerpoint/2010/main" val="1733188941"/>
      </p:ext>
    </p:extLst>
  </p:cSld>
  <p:clrMapOvr>
    <a:masterClrMapping/>
  </p:clrMapOvr>
  <p:transition spd="slow">
    <p:strips dir="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9" name="TextBox 8"/>
          <p:cNvSpPr txBox="1"/>
          <p:nvPr/>
        </p:nvSpPr>
        <p:spPr>
          <a:xfrm>
            <a:off x="295273" y="1234080"/>
            <a:ext cx="8553452" cy="3785652"/>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is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means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or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reason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by which someone comes to believe the message of eternal life. But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Jesus Christ is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message of life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(Jn.3:16; 6:47)</a:t>
            </a:r>
          </a:p>
        </p:txBody>
      </p:sp>
    </p:spTree>
    <p:extLst>
      <p:ext uri="{BB962C8B-B14F-4D97-AF65-F5344CB8AC3E}">
        <p14:creationId xmlns:p14="http://schemas.microsoft.com/office/powerpoint/2010/main" val="2305150185"/>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0" y="1600200"/>
            <a:ext cx="91440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a:t>
            </a:r>
            <a:r>
              <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p>
        </p:txBody>
      </p:sp>
      <p:sp>
        <p:nvSpPr>
          <p:cNvPr id="9" name="TextBox 8"/>
          <p:cNvSpPr txBox="1"/>
          <p:nvPr/>
        </p:nvSpPr>
        <p:spPr>
          <a:xfrm>
            <a:off x="0" y="2831438"/>
            <a:ext cx="9144000" cy="92333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about what?</a:t>
            </a:r>
          </a:p>
        </p:txBody>
      </p:sp>
      <p:sp>
        <p:nvSpPr>
          <p:cNvPr id="10" name="TextBox 9"/>
          <p:cNvSpPr txBox="1"/>
          <p:nvPr/>
        </p:nvSpPr>
        <p:spPr>
          <a:xfrm>
            <a:off x="1" y="4093383"/>
            <a:ext cx="9144000" cy="1754326"/>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Good Message</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concerning…?</a:t>
            </a:r>
          </a:p>
        </p:txBody>
      </p:sp>
      <p:sp>
        <p:nvSpPr>
          <p:cNvPr id="2" name="Title 8">
            <a:extLst>
              <a:ext uri="{FF2B5EF4-FFF2-40B4-BE49-F238E27FC236}">
                <a16:creationId xmlns:a16="http://schemas.microsoft.com/office/drawing/2014/main" id="{F268A89C-D63B-3D44-4C7E-578AA2385D80}"/>
              </a:ext>
            </a:extLst>
          </p:cNvPr>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0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Tree>
    <p:extLst>
      <p:ext uri="{BB962C8B-B14F-4D97-AF65-F5344CB8AC3E}">
        <p14:creationId xmlns:p14="http://schemas.microsoft.com/office/powerpoint/2010/main" val="36268499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8" fill="hold" grpId="0" nodeType="afterEffect">
                                  <p:stCondLst>
                                    <p:cond delay="100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Jesus Christ</a:t>
            </a:r>
          </a:p>
        </p:txBody>
      </p:sp>
      <p:sp>
        <p:nvSpPr>
          <p:cNvPr id="9" name="TextBox 8"/>
          <p:cNvSpPr txBox="1"/>
          <p:nvPr/>
        </p:nvSpPr>
        <p:spPr>
          <a:xfrm>
            <a:off x="295273" y="1205647"/>
            <a:ext cx="8553452" cy="4524315"/>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There are many who believe in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--that Jesus died and rose again and many other things about Him, but are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saved, simply because they do not believe in Jesus for eternal life, received freely as a gift.</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2687191141"/>
      </p:ext>
    </p:extLst>
  </p:cSld>
  <p:clrMapOvr>
    <a:masterClrMapping/>
  </p:clrMapOvr>
  <p:transition spd="slow">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John</a:t>
            </a:r>
          </a:p>
        </p:txBody>
      </p:sp>
      <p:sp>
        <p:nvSpPr>
          <p:cNvPr id="9" name="TextBox 8"/>
          <p:cNvSpPr txBox="1"/>
          <p:nvPr/>
        </p:nvSpPr>
        <p:spPr>
          <a:xfrm>
            <a:off x="295273" y="1210291"/>
            <a:ext cx="8553452" cy="4524315"/>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so-called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John does contain the word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or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evangelist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thou it is consider to be the only evangelist book in Scriptures. It contains the message of life—the words by which one may be saved.</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157781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John</a:t>
            </a:r>
          </a:p>
        </p:txBody>
      </p:sp>
      <p:sp>
        <p:nvSpPr>
          <p:cNvPr id="9" name="TextBox 8"/>
          <p:cNvSpPr txBox="1"/>
          <p:nvPr/>
        </p:nvSpPr>
        <p:spPr>
          <a:xfrm>
            <a:off x="295273" y="1210291"/>
            <a:ext cx="8553452"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In John’s Gospel, Jesus always called for faith in Himself. He said, “He who believes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in Me</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has everlasting life.”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(Jn. 6:47)</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2338961595"/>
      </p:ext>
    </p:extLst>
  </p:cSld>
  <p:clrMapOvr>
    <a:masterClrMapping/>
  </p:clrMapOvr>
  <p:transition spd="slow">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John</a:t>
            </a:r>
          </a:p>
        </p:txBody>
      </p:sp>
      <p:sp>
        <p:nvSpPr>
          <p:cNvPr id="9" name="TextBox 8"/>
          <p:cNvSpPr txBox="1"/>
          <p:nvPr/>
        </p:nvSpPr>
        <p:spPr>
          <a:xfrm>
            <a:off x="295273" y="1210291"/>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did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say to Nicodemus, He who believes in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has eternal life.</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295273" y="3657600"/>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did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say to the woman at the well, He who drinks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will never thirst again.</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3555856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Gospel of John</a:t>
            </a:r>
          </a:p>
        </p:txBody>
      </p:sp>
      <p:sp>
        <p:nvSpPr>
          <p:cNvPr id="9" name="TextBox 8"/>
          <p:cNvSpPr txBox="1"/>
          <p:nvPr/>
        </p:nvSpPr>
        <p:spPr>
          <a:xfrm>
            <a:off x="295273" y="1210291"/>
            <a:ext cx="8553452"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did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say that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the way, the truth, and the life.</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3488316009"/>
      </p:ext>
    </p:extLst>
  </p:cSld>
  <p:clrMapOvr>
    <a:masterClrMapping/>
  </p:clrMapOvr>
  <p:transition spd="slow">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147638" y="189984"/>
            <a:ext cx="8848725" cy="954107"/>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6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the Object of Saving Faith</a:t>
            </a:r>
          </a:p>
        </p:txBody>
      </p:sp>
      <p:sp>
        <p:nvSpPr>
          <p:cNvPr id="7" name="TextBox 6"/>
          <p:cNvSpPr txBox="1"/>
          <p:nvPr/>
        </p:nvSpPr>
        <p:spPr>
          <a:xfrm>
            <a:off x="295274" y="3500445"/>
            <a:ext cx="8553452"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 where in the Bible does it say that the person who believes in the</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has eternal life, is saved, is justified, will never die, etc.</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8" name="TextBox 7"/>
          <p:cNvSpPr txBox="1"/>
          <p:nvPr/>
        </p:nvSpPr>
        <p:spPr>
          <a:xfrm>
            <a:off x="295274" y="1192121"/>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about Jesus Christ, is the precise object of saving faith.</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98952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75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147638" y="189984"/>
            <a:ext cx="8848725" cy="954107"/>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6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the Object of Saving Faith</a:t>
            </a:r>
          </a:p>
        </p:txBody>
      </p:sp>
      <p:sp>
        <p:nvSpPr>
          <p:cNvPr id="8" name="TextBox 7"/>
          <p:cNvSpPr txBox="1"/>
          <p:nvPr/>
        </p:nvSpPr>
        <p:spPr>
          <a:xfrm>
            <a:off x="295274" y="1282850"/>
            <a:ext cx="8553452"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Jesus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is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object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saving faith.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proof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that Jesus indeed is the Guarantor of everlasting life to all who simply believe in Him.</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84891645"/>
      </p:ext>
    </p:extLst>
  </p:cSld>
  <p:clrMapOvr>
    <a:masterClrMapping/>
  </p:clrMapOvr>
  <p:transition spd="slow">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147638" y="189984"/>
            <a:ext cx="8848725" cy="954107"/>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6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Jesus, the Object of Saving Faith</a:t>
            </a:r>
          </a:p>
        </p:txBody>
      </p:sp>
      <p:sp>
        <p:nvSpPr>
          <p:cNvPr id="8" name="TextBox 7"/>
          <p:cNvSpPr txBox="1"/>
          <p:nvPr/>
        </p:nvSpPr>
        <p:spPr>
          <a:xfrm>
            <a:off x="338137" y="1220358"/>
            <a:ext cx="8467726"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contains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content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to convince someone to believe in Him -</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252411" y="2866286"/>
            <a:ext cx="8553452" cy="3724096"/>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“these are written that you may believe that Jesus is the Christ, the Son of God, and that believing you may have life in His name.”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(John 20:31)</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53096054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Believe in the Gospel</a:t>
            </a:r>
          </a:p>
        </p:txBody>
      </p:sp>
      <p:sp>
        <p:nvSpPr>
          <p:cNvPr id="9" name="TextBox 8"/>
          <p:cNvSpPr txBox="1"/>
          <p:nvPr/>
        </p:nvSpPr>
        <p:spPr>
          <a:xfrm>
            <a:off x="295273" y="1210291"/>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time is fulfilled, and the kingdom of God is at hand. Repent, and believe in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(Mark 1:15)</a:t>
            </a:r>
          </a:p>
        </p:txBody>
      </p:sp>
      <p:sp>
        <p:nvSpPr>
          <p:cNvPr id="6" name="TextBox 5"/>
          <p:cNvSpPr txBox="1"/>
          <p:nvPr/>
        </p:nvSpPr>
        <p:spPr>
          <a:xfrm>
            <a:off x="308921" y="3733800"/>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This is referring to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the kingdom,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Jesus Christ.</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953234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7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 Different Gospel</a:t>
            </a:r>
          </a:p>
        </p:txBody>
      </p:sp>
      <p:sp>
        <p:nvSpPr>
          <p:cNvPr id="9" name="TextBox 8"/>
          <p:cNvSpPr txBox="1"/>
          <p:nvPr/>
        </p:nvSpPr>
        <p:spPr>
          <a:xfrm>
            <a:off x="295273" y="1210291"/>
            <a:ext cx="8553452" cy="52014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 marvel that you are turning away so soon from Him who called you in the grace of Christ, to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a different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which is not another; but there are some who trouble you and want to pervert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Christ.”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(Gal. 1:6-7)</a:t>
            </a:r>
          </a:p>
        </p:txBody>
      </p:sp>
    </p:spTree>
    <p:extLst>
      <p:ext uri="{BB962C8B-B14F-4D97-AF65-F5344CB8AC3E}">
        <p14:creationId xmlns:p14="http://schemas.microsoft.com/office/powerpoint/2010/main" val="152024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10946"/>
            <a:ext cx="9144000" cy="6858000"/>
          </a:xfrm>
          <a:prstGeom prst="rect">
            <a:avLst/>
          </a:prstGeom>
          <a:solidFill>
            <a:srgbClr val="E37840"/>
          </a:solidFill>
          <a:effectLst>
            <a:softEdge rad="228600"/>
          </a:effectLst>
        </p:spPr>
      </p:pic>
      <p:sp>
        <p:nvSpPr>
          <p:cNvPr id="6" name="TextBox 5"/>
          <p:cNvSpPr txBox="1"/>
          <p:nvPr/>
        </p:nvSpPr>
        <p:spPr>
          <a:xfrm>
            <a:off x="1164751" y="1304499"/>
            <a:ext cx="6814498" cy="1384995"/>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Kingdom</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(Mt. 4:23, Mk 1:14)</a:t>
            </a: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
        <p:nvSpPr>
          <p:cNvPr id="10" name="TextBox 9"/>
          <p:cNvSpPr txBox="1"/>
          <p:nvPr/>
        </p:nvSpPr>
        <p:spPr>
          <a:xfrm>
            <a:off x="1295400" y="2861618"/>
            <a:ext cx="6342798" cy="144655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Jesus Christ</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the Son of God”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(Mk 1:1)</a:t>
            </a:r>
          </a:p>
        </p:txBody>
      </p:sp>
      <p:sp>
        <p:nvSpPr>
          <p:cNvPr id="11" name="TextBox 10"/>
          <p:cNvSpPr txBox="1"/>
          <p:nvPr/>
        </p:nvSpPr>
        <p:spPr>
          <a:xfrm>
            <a:off x="0" y="4587704"/>
            <a:ext cx="9144000" cy="144655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God</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His Son</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Christ,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peace</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(Rom. 1:1,9,16)</a:t>
            </a:r>
          </a:p>
        </p:txBody>
      </p:sp>
    </p:spTree>
    <p:extLst>
      <p:ext uri="{BB962C8B-B14F-4D97-AF65-F5344CB8AC3E}">
        <p14:creationId xmlns:p14="http://schemas.microsoft.com/office/powerpoint/2010/main" val="2162346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75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 Different Gospel</a:t>
            </a:r>
          </a:p>
        </p:txBody>
      </p:sp>
      <p:sp>
        <p:nvSpPr>
          <p:cNvPr id="9" name="TextBox 8"/>
          <p:cNvSpPr txBox="1"/>
          <p:nvPr/>
        </p:nvSpPr>
        <p:spPr>
          <a:xfrm>
            <a:off x="295273" y="1210291"/>
            <a:ext cx="8553452" cy="5262979"/>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Judaizers preached a gospel to the Gentiles that contained an additional requirement. In order to be saved one had become circumcised and keep the Mosaic Law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(Acts 15:1).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This was contrary to what Paul preached.</a:t>
            </a:r>
          </a:p>
        </p:txBody>
      </p:sp>
    </p:spTree>
    <p:extLst>
      <p:ext uri="{BB962C8B-B14F-4D97-AF65-F5344CB8AC3E}">
        <p14:creationId xmlns:p14="http://schemas.microsoft.com/office/powerpoint/2010/main" val="1872175812"/>
      </p:ext>
    </p:extLst>
  </p:cSld>
  <p:clrMapOvr>
    <a:masterClrMapping/>
  </p:clrMapOvr>
  <p:transition spd="slow">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 Different Gospel</a:t>
            </a:r>
          </a:p>
        </p:txBody>
      </p:sp>
      <p:sp>
        <p:nvSpPr>
          <p:cNvPr id="9" name="TextBox 8"/>
          <p:cNvSpPr txBox="1"/>
          <p:nvPr/>
        </p:nvSpPr>
        <p:spPr>
          <a:xfrm>
            <a:off x="295273" y="1210291"/>
            <a:ext cx="8553452"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We are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saved by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doing</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something! Jesus did it all!</a:t>
            </a:r>
          </a:p>
        </p:txBody>
      </p:sp>
      <p:sp>
        <p:nvSpPr>
          <p:cNvPr id="2" name="TextBox 1">
            <a:extLst>
              <a:ext uri="{FF2B5EF4-FFF2-40B4-BE49-F238E27FC236}">
                <a16:creationId xmlns:a16="http://schemas.microsoft.com/office/drawing/2014/main" id="{151F9D09-C998-C2FD-700E-066FC2E8F459}"/>
              </a:ext>
            </a:extLst>
          </p:cNvPr>
          <p:cNvSpPr txBox="1"/>
          <p:nvPr/>
        </p:nvSpPr>
        <p:spPr>
          <a:xfrm>
            <a:off x="295273" y="2779951"/>
            <a:ext cx="8553452" cy="3785652"/>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We are saved by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being</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persuade that Jesus is the Christ which is the result of believing the Gospel of Jesus Christ’s life, death, resurrection and coming is true. </a:t>
            </a:r>
          </a:p>
        </p:txBody>
      </p:sp>
    </p:spTree>
    <p:extLst>
      <p:ext uri="{BB962C8B-B14F-4D97-AF65-F5344CB8AC3E}">
        <p14:creationId xmlns:p14="http://schemas.microsoft.com/office/powerpoint/2010/main" val="1967921000"/>
      </p:ext>
    </p:extLst>
  </p:cSld>
  <p:clrMapOvr>
    <a:masterClrMapping/>
  </p:clrMapOvr>
  <p:transition spd="slow">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Truth of the Gospel</a:t>
            </a:r>
          </a:p>
        </p:txBody>
      </p:sp>
      <p:sp>
        <p:nvSpPr>
          <p:cNvPr id="9" name="TextBox 8"/>
          <p:cNvSpPr txBox="1"/>
          <p:nvPr/>
        </p:nvSpPr>
        <p:spPr>
          <a:xfrm>
            <a:off x="295273" y="1210291"/>
            <a:ext cx="8553452" cy="2246769"/>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expression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truth of the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found twice in Galatians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(2:5, 14). </a:t>
            </a:r>
            <a:endPar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endParaRPr>
          </a:p>
        </p:txBody>
      </p:sp>
      <p:sp>
        <p:nvSpPr>
          <p:cNvPr id="6" name="TextBox 5"/>
          <p:cNvSpPr txBox="1"/>
          <p:nvPr/>
        </p:nvSpPr>
        <p:spPr>
          <a:xfrm>
            <a:off x="295273" y="3457060"/>
            <a:ext cx="8553452"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It concerns not only the message of justification by faith alone, but also the unity of Jews and Gentiles together in one body, the church.</a:t>
            </a:r>
          </a:p>
        </p:txBody>
      </p:sp>
    </p:spTree>
    <p:extLst>
      <p:ext uri="{BB962C8B-B14F-4D97-AF65-F5344CB8AC3E}">
        <p14:creationId xmlns:p14="http://schemas.microsoft.com/office/powerpoint/2010/main" val="28361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75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Truth of the Gospel</a:t>
            </a:r>
          </a:p>
        </p:txBody>
      </p:sp>
      <p:sp>
        <p:nvSpPr>
          <p:cNvPr id="9" name="TextBox 8"/>
          <p:cNvSpPr txBox="1"/>
          <p:nvPr/>
        </p:nvSpPr>
        <p:spPr>
          <a:xfrm>
            <a:off x="295273" y="1210291"/>
            <a:ext cx="8553452" cy="3785652"/>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 only were the Judaizers perverting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Christ, but they were also disrupting the unity of the church. They were causing trouble—disturbing their spirit.</a:t>
            </a:r>
          </a:p>
        </p:txBody>
      </p:sp>
    </p:spTree>
    <p:extLst>
      <p:ext uri="{BB962C8B-B14F-4D97-AF65-F5344CB8AC3E}">
        <p14:creationId xmlns:p14="http://schemas.microsoft.com/office/powerpoint/2010/main" val="2394766916"/>
      </p:ext>
    </p:extLst>
  </p:cSld>
  <p:clrMapOvr>
    <a:masterClrMapping/>
  </p:clrMapOvr>
  <p:transition spd="slow">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Truth of the Gospel</a:t>
            </a:r>
          </a:p>
        </p:txBody>
      </p:sp>
      <p:sp>
        <p:nvSpPr>
          <p:cNvPr id="9" name="TextBox 8"/>
          <p:cNvSpPr txBox="1"/>
          <p:nvPr/>
        </p:nvSpPr>
        <p:spPr>
          <a:xfrm>
            <a:off x="295273" y="1210291"/>
            <a:ext cx="8553452" cy="5262979"/>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truth of 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includes the fact that Gentiles believers are born again and are on equal footing with Jewish believers in the Church, apart from circumcision and apart from keeping the Law of Moses.”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[Wilkin, p. 149]</a:t>
            </a:r>
          </a:p>
        </p:txBody>
      </p:sp>
    </p:spTree>
    <p:extLst>
      <p:ext uri="{BB962C8B-B14F-4D97-AF65-F5344CB8AC3E}">
        <p14:creationId xmlns:p14="http://schemas.microsoft.com/office/powerpoint/2010/main" val="3336480478"/>
      </p:ext>
    </p:extLst>
  </p:cSld>
  <p:clrMapOvr>
    <a:masterClrMapping/>
  </p:clrMapOvr>
  <p:transition spd="slow">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5687"/>
            <a:ext cx="9144000" cy="6858000"/>
          </a:xfrm>
          <a:prstGeom prst="rect">
            <a:avLst/>
          </a:prstGeom>
          <a:solidFill>
            <a:srgbClr val="E37840"/>
          </a:solidFill>
          <a:effectLst>
            <a:softEdge rad="228600"/>
          </a:effectLst>
        </p:spPr>
      </p:pic>
      <p:sp>
        <p:nvSpPr>
          <p:cNvPr id="12" name="TextBox 11"/>
          <p:cNvSpPr txBox="1"/>
          <p:nvPr/>
        </p:nvSpPr>
        <p:spPr>
          <a:xfrm>
            <a:off x="666749" y="189984"/>
            <a:ext cx="7810500"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Truth of the Gospel</a:t>
            </a:r>
          </a:p>
        </p:txBody>
      </p:sp>
      <p:sp>
        <p:nvSpPr>
          <p:cNvPr id="9" name="TextBox 8"/>
          <p:cNvSpPr txBox="1"/>
          <p:nvPr/>
        </p:nvSpPr>
        <p:spPr>
          <a:xfrm>
            <a:off x="295273" y="1210291"/>
            <a:ext cx="8553452" cy="3785652"/>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truth of 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goes beyond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Jesus Christ to its application in relationship to justification, sanctification, and church life. </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1363386244"/>
      </p:ext>
    </p:extLst>
  </p:cSld>
  <p:clrMapOvr>
    <a:masterClrMapping/>
  </p:clrMapOvr>
  <p:transition spd="slow">
    <p:wipe dir="r"/>
  </p:transition>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11" name="TextBox 10"/>
          <p:cNvSpPr txBox="1"/>
          <p:nvPr/>
        </p:nvSpPr>
        <p:spPr>
          <a:xfrm>
            <a:off x="2166775" y="1676400"/>
            <a:ext cx="4810447" cy="144655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8800" b="1" dirty="0">
                <a:ln w="6350">
                  <a:solidFill>
                    <a:sysClr val="windowText" lastClr="000000"/>
                  </a:solidFill>
                </a:ln>
                <a:solidFill>
                  <a:srgbClr val="FFFF00"/>
                </a:solidFill>
                <a:effectLst>
                  <a:outerShdw blurRad="50800" dist="50800" algn="br" rotWithShape="0">
                    <a:schemeClr val="tx1"/>
                  </a:outerShdw>
                  <a:reflection blurRad="50800" stA="55000" endA="300" endPos="45500" dir="5400000" sy="-100000" algn="bl" rotWithShape="0"/>
                </a:effectLst>
                <a:latin typeface="Geometr231 BT" panose="020D0402020204020903" pitchFamily="34" charset="0"/>
              </a:rPr>
              <a:t>Conclusion</a:t>
            </a:r>
          </a:p>
        </p:txBody>
      </p:sp>
      <p:sp>
        <p:nvSpPr>
          <p:cNvPr id="7" name="TextBox 6"/>
          <p:cNvSpPr txBox="1"/>
          <p:nvPr/>
        </p:nvSpPr>
        <p:spPr>
          <a:xfrm>
            <a:off x="1959174" y="189984"/>
            <a:ext cx="5225653"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Gospel Confusion</a:t>
            </a:r>
          </a:p>
        </p:txBody>
      </p:sp>
    </p:spTree>
    <p:extLst>
      <p:ext uri="{BB962C8B-B14F-4D97-AF65-F5344CB8AC3E}">
        <p14:creationId xmlns:p14="http://schemas.microsoft.com/office/powerpoint/2010/main" val="2309241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500"/>
                                  </p:stCondLst>
                                  <p:childTnLst>
                                    <p:set>
                                      <p:cBhvr>
                                        <p:cTn id="6" dur="1" fill="hold">
                                          <p:stCondLst>
                                            <p:cond delay="0"/>
                                          </p:stCondLst>
                                        </p:cTn>
                                        <p:tgtEl>
                                          <p:spTgt spid="11"/>
                                        </p:tgtEl>
                                        <p:attrNameLst>
                                          <p:attrName>style.visibility</p:attrName>
                                        </p:attrNameLst>
                                      </p:cBhvr>
                                      <p:to>
                                        <p:strVal val="visible"/>
                                      </p:to>
                                    </p:set>
                                    <p:animEffect transition="in" filter="barn(outVertical)">
                                      <p:cBhvr>
                                        <p:cTn id="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258525" y="1205647"/>
            <a:ext cx="8620126"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7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There is a misunderstanding about the word “</a:t>
            </a:r>
            <a:r>
              <a:rPr lang="en-US" sz="47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7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which greatly contributes to people not knowing what they must know and do in order to be saved.</a:t>
            </a:r>
          </a:p>
        </p:txBody>
      </p:sp>
      <p:sp>
        <p:nvSpPr>
          <p:cNvPr id="8" name="TextBox 7"/>
          <p:cNvSpPr txBox="1"/>
          <p:nvPr/>
        </p:nvSpPr>
        <p:spPr>
          <a:xfrm>
            <a:off x="261937" y="4257279"/>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It also contributes to not knowing how to tell others how they can be sure of their eternal salvation.</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10" name="TextBox 9"/>
          <p:cNvSpPr txBox="1"/>
          <p:nvPr/>
        </p:nvSpPr>
        <p:spPr>
          <a:xfrm>
            <a:off x="1959174" y="189984"/>
            <a:ext cx="5225653"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Gospel Confusion</a:t>
            </a:r>
          </a:p>
        </p:txBody>
      </p:sp>
    </p:spTree>
    <p:extLst>
      <p:ext uri="{BB962C8B-B14F-4D97-AF65-F5344CB8AC3E}">
        <p14:creationId xmlns:p14="http://schemas.microsoft.com/office/powerpoint/2010/main" val="101178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1552575" y="189984"/>
            <a:ext cx="6038851"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What is the Gospel?</a:t>
            </a:r>
          </a:p>
        </p:txBody>
      </p:sp>
      <p:sp>
        <p:nvSpPr>
          <p:cNvPr id="6" name="TextBox 5"/>
          <p:cNvSpPr txBox="1"/>
          <p:nvPr/>
        </p:nvSpPr>
        <p:spPr>
          <a:xfrm>
            <a:off x="295274" y="1210291"/>
            <a:ext cx="8553452"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In one sense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found in Genesis to the Revelation.</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9400" y="3048000"/>
            <a:ext cx="3259635" cy="3252787"/>
          </a:xfrm>
          <a:prstGeom prst="rect">
            <a:avLst/>
          </a:prstGeom>
        </p:spPr>
      </p:pic>
    </p:spTree>
    <p:extLst>
      <p:ext uri="{BB962C8B-B14F-4D97-AF65-F5344CB8AC3E}">
        <p14:creationId xmlns:p14="http://schemas.microsoft.com/office/powerpoint/2010/main" val="2260234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par>
                                <p:cTn id="8" presetID="42" presetClass="entr" presetSubtype="0" fill="hold"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anim calcmode="lin" valueType="num">
                                      <p:cBhvr>
                                        <p:cTn id="11" dur="1000" fill="hold"/>
                                        <p:tgtEl>
                                          <p:spTgt spid="9"/>
                                        </p:tgtEl>
                                        <p:attrNameLst>
                                          <p:attrName>ppt_x</p:attrName>
                                        </p:attrNameLst>
                                      </p:cBhvr>
                                      <p:tavLst>
                                        <p:tav tm="0">
                                          <p:val>
                                            <p:strVal val="#ppt_x"/>
                                          </p:val>
                                        </p:tav>
                                        <p:tav tm="100000">
                                          <p:val>
                                            <p:strVal val="#ppt_x"/>
                                          </p:val>
                                        </p:tav>
                                      </p:tavLst>
                                    </p:anim>
                                    <p:anim calcmode="lin" valueType="num">
                                      <p:cBhvr>
                                        <p:cTn id="1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1552575" y="189984"/>
            <a:ext cx="6038851"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What is the Gospel?</a:t>
            </a:r>
          </a:p>
        </p:txBody>
      </p:sp>
      <p:sp>
        <p:nvSpPr>
          <p:cNvPr id="6" name="TextBox 5"/>
          <p:cNvSpPr txBox="1"/>
          <p:nvPr/>
        </p:nvSpPr>
        <p:spPr>
          <a:xfrm>
            <a:off x="295274" y="1210291"/>
            <a:ext cx="8553452" cy="1569660"/>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In one sense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found in Genesis to the Revelation.</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8" name="TextBox 7"/>
          <p:cNvSpPr txBox="1"/>
          <p:nvPr/>
        </p:nvSpPr>
        <p:spPr>
          <a:xfrm>
            <a:off x="295274" y="3048000"/>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Primarily,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good news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about Jesus Christ. The Christ has come and is coming again soon.</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54591385"/>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661490" y="1304499"/>
            <a:ext cx="7791450" cy="156966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our</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 Lord Jesus Christ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(2 Thess. 2:8)</a:t>
            </a:r>
          </a:p>
        </p:txBody>
      </p:sp>
      <p:sp>
        <p:nvSpPr>
          <p:cNvPr id="8" name="Title 8"/>
          <p:cNvSpPr txBox="1">
            <a:spLocks/>
          </p:cNvSpPr>
          <p:nvPr/>
        </p:nvSpPr>
        <p:spPr>
          <a:xfrm>
            <a:off x="1123950" y="228600"/>
            <a:ext cx="68961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
        <p:nvSpPr>
          <p:cNvPr id="7" name="TextBox 6"/>
          <p:cNvSpPr txBox="1"/>
          <p:nvPr/>
        </p:nvSpPr>
        <p:spPr>
          <a:xfrm>
            <a:off x="661490" y="3067811"/>
            <a:ext cx="7791450" cy="156966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glory of Christ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(2 Cor. 4:4)</a:t>
            </a:r>
          </a:p>
        </p:txBody>
      </p:sp>
      <p:sp>
        <p:nvSpPr>
          <p:cNvPr id="9" name="TextBox 8"/>
          <p:cNvSpPr txBox="1"/>
          <p:nvPr/>
        </p:nvSpPr>
        <p:spPr>
          <a:xfrm>
            <a:off x="1470902" y="4740552"/>
            <a:ext cx="6202197" cy="156966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mystery</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p>
          <a:p>
            <a:pPr algn="ct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(Eph. 6:19)</a:t>
            </a:r>
          </a:p>
        </p:txBody>
      </p:sp>
    </p:spTree>
    <p:extLst>
      <p:ext uri="{BB962C8B-B14F-4D97-AF65-F5344CB8AC3E}">
        <p14:creationId xmlns:p14="http://schemas.microsoft.com/office/powerpoint/2010/main" val="271372479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7" name="TextBox 6"/>
          <p:cNvSpPr txBox="1"/>
          <p:nvPr/>
        </p:nvSpPr>
        <p:spPr>
          <a:xfrm>
            <a:off x="719137" y="189984"/>
            <a:ext cx="7705726" cy="1015663"/>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60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Purpose of the Gospel</a:t>
            </a:r>
          </a:p>
        </p:txBody>
      </p:sp>
      <p:sp>
        <p:nvSpPr>
          <p:cNvPr id="6" name="TextBox 5"/>
          <p:cNvSpPr txBox="1"/>
          <p:nvPr/>
        </p:nvSpPr>
        <p:spPr>
          <a:xfrm>
            <a:off x="295274" y="1210291"/>
            <a:ext cx="8553452" cy="2308324"/>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intended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result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believing in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that people believe in Jesus for everlasting life. </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9" name="TextBox 8"/>
          <p:cNvSpPr txBox="1"/>
          <p:nvPr/>
        </p:nvSpPr>
        <p:spPr>
          <a:xfrm>
            <a:off x="295274" y="3553124"/>
            <a:ext cx="8553452" cy="3046988"/>
          </a:xfrm>
          <a:prstGeom prst="rect">
            <a:avLst/>
          </a:prstGeom>
          <a:solidFill>
            <a:schemeClr val="tx1">
              <a:lumMod val="85000"/>
              <a:lumOff val="15000"/>
              <a:alpha val="40000"/>
            </a:schemeClr>
          </a:solidFill>
          <a:effectLst>
            <a:outerShdw dir="2400000" sx="1000" sy="1000" algn="ctr" rotWithShape="0">
              <a:schemeClr val="tx1"/>
            </a:outerShdw>
            <a:softEdge rad="254000"/>
          </a:effectLst>
        </p:spPr>
        <p:txBody>
          <a:bodyPr wrap="square" rtlCol="0">
            <a:spAutoFit/>
          </a:bodyPr>
          <a:lstStyle/>
          <a:p>
            <a:pPr algn="just">
              <a:buClr>
                <a:srgbClr val="FFFF00"/>
              </a:buClr>
            </a:pP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intended </a:t>
            </a:r>
            <a:r>
              <a:rPr lang="en-US" sz="48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result</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of believing in the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is that believers would live for Christ, seeking to please Him, since He may return at any moment.</a:t>
            </a:r>
            <a:endPar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Tree>
    <p:extLst>
      <p:ext uri="{BB962C8B-B14F-4D97-AF65-F5344CB8AC3E}">
        <p14:creationId xmlns:p14="http://schemas.microsoft.com/office/powerpoint/2010/main" val="247623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676275" y="1395070"/>
            <a:ext cx="7791450" cy="1508105"/>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the grace of God</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(Acts 20:24)</a:t>
            </a:r>
          </a:p>
        </p:txBody>
      </p:sp>
      <p:sp>
        <p:nvSpPr>
          <p:cNvPr id="8" name="Title 8"/>
          <p:cNvSpPr txBox="1">
            <a:spLocks/>
          </p:cNvSpPr>
          <p:nvPr/>
        </p:nvSpPr>
        <p:spPr>
          <a:xfrm>
            <a:off x="0" y="228600"/>
            <a:ext cx="91440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
        <p:nvSpPr>
          <p:cNvPr id="10" name="TextBox 9"/>
          <p:cNvSpPr txBox="1"/>
          <p:nvPr/>
        </p:nvSpPr>
        <p:spPr>
          <a:xfrm>
            <a:off x="381000" y="4648200"/>
            <a:ext cx="8086725" cy="156966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 different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Gal. 1:6) </a:t>
            </a:r>
            <a:endPar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“other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(1:8)</a:t>
            </a:r>
            <a:endPar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11" name="TextBox 10"/>
          <p:cNvSpPr txBox="1"/>
          <p:nvPr/>
        </p:nvSpPr>
        <p:spPr>
          <a:xfrm>
            <a:off x="676275" y="2913025"/>
            <a:ext cx="7791450" cy="156966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this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(Mk. 14:9), </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8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my Gospel</a:t>
            </a:r>
            <a:r>
              <a:rPr lang="en-US" sz="48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(Rom. 2:16)</a:t>
            </a:r>
          </a:p>
        </p:txBody>
      </p:sp>
    </p:spTree>
    <p:extLst>
      <p:ext uri="{BB962C8B-B14F-4D97-AF65-F5344CB8AC3E}">
        <p14:creationId xmlns:p14="http://schemas.microsoft.com/office/powerpoint/2010/main" val="30718119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8" name="Title 8"/>
          <p:cNvSpPr txBox="1">
            <a:spLocks/>
          </p:cNvSpPr>
          <p:nvPr/>
        </p:nvSpPr>
        <p:spPr>
          <a:xfrm>
            <a:off x="1123950" y="228600"/>
            <a:ext cx="68961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70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
        <p:nvSpPr>
          <p:cNvPr id="10" name="TextBox 9"/>
          <p:cNvSpPr txBox="1"/>
          <p:nvPr/>
        </p:nvSpPr>
        <p:spPr>
          <a:xfrm>
            <a:off x="1310825" y="1533099"/>
            <a:ext cx="6709225" cy="1754326"/>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There is </a:t>
            </a:r>
            <a:r>
              <a:rPr lang="en-US" sz="54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gospel</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p>
          <a:p>
            <a:pPr algn="ct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in </a:t>
            </a:r>
            <a:r>
              <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of </a:t>
            </a:r>
            <a:r>
              <a:rPr lang="en-US" sz="5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John</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endParaRPr lang="en-US" sz="48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endParaRPr>
          </a:p>
        </p:txBody>
      </p:sp>
      <p:sp>
        <p:nvSpPr>
          <p:cNvPr id="7" name="TextBox 6"/>
          <p:cNvSpPr txBox="1"/>
          <p:nvPr/>
        </p:nvSpPr>
        <p:spPr>
          <a:xfrm>
            <a:off x="872675" y="3516025"/>
            <a:ext cx="7147375" cy="1754326"/>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 message of life is </a:t>
            </a:r>
            <a:r>
              <a:rPr lang="en-US" sz="5400" b="1" u="sng"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not</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called “</a:t>
            </a:r>
            <a:r>
              <a:rPr lang="en-US" sz="5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a:t>
            </a:r>
            <a:r>
              <a:rPr lang="en-US" sz="5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p>
        </p:txBody>
      </p:sp>
    </p:spTree>
    <p:extLst>
      <p:ext uri="{BB962C8B-B14F-4D97-AF65-F5344CB8AC3E}">
        <p14:creationId xmlns:p14="http://schemas.microsoft.com/office/powerpoint/2010/main" val="371123823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0" y="0"/>
            <a:ext cx="9144000" cy="6858000"/>
          </a:xfrm>
          <a:prstGeom prst="rect">
            <a:avLst/>
          </a:prstGeom>
          <a:solidFill>
            <a:srgbClr val="E37840"/>
          </a:solidFill>
          <a:effectLst>
            <a:softEdge rad="228600"/>
          </a:effectLst>
        </p:spPr>
      </p:pic>
      <p:sp>
        <p:nvSpPr>
          <p:cNvPr id="6" name="TextBox 5"/>
          <p:cNvSpPr txBox="1"/>
          <p:nvPr/>
        </p:nvSpPr>
        <p:spPr>
          <a:xfrm>
            <a:off x="419598" y="3076398"/>
            <a:ext cx="8304804" cy="144655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“they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preached</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in Samaria and Galatia”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(Acts 8:25; 14:7)</a:t>
            </a:r>
          </a:p>
        </p:txBody>
      </p:sp>
      <p:sp>
        <p:nvSpPr>
          <p:cNvPr id="8" name="Title 8"/>
          <p:cNvSpPr txBox="1">
            <a:spLocks/>
          </p:cNvSpPr>
          <p:nvPr/>
        </p:nvSpPr>
        <p:spPr>
          <a:xfrm>
            <a:off x="1123950" y="228600"/>
            <a:ext cx="6896100" cy="1075899"/>
          </a:xfrm>
          <a:prstGeom prst="rect">
            <a:avLst/>
          </a:prstGeom>
          <a:solidFill>
            <a:schemeClr val="tx1">
              <a:lumMod val="85000"/>
              <a:lumOff val="15000"/>
              <a:alpha val="55000"/>
            </a:schemeClr>
          </a:solidFill>
          <a:ln w="6350" cap="rnd">
            <a:noFill/>
          </a:ln>
          <a:effectLst>
            <a:softEdge rad="254000"/>
          </a:effectLst>
        </p:spPr>
        <p:txBody>
          <a:bodyPr vert="horz" anchor="b" anchorCtr="0">
            <a:noAutofit/>
          </a:bodyPr>
          <a:lstStyle/>
          <a:p>
            <a:pPr lvl="0" algn="ctr">
              <a:spcBef>
                <a:spcPct val="0"/>
              </a:spcBef>
              <a:defRPr/>
            </a:pPr>
            <a:r>
              <a:rPr lang="en-US" sz="6600" b="1" spc="-100" dirty="0">
                <a:ln w="12700" cmpd="sng">
                  <a:solidFill>
                    <a:sysClr val="windowText" lastClr="000000"/>
                  </a:solidFill>
                  <a:prstDash val="solid"/>
                  <a:round/>
                </a:ln>
                <a:solidFill>
                  <a:schemeClr val="bg1"/>
                </a:solidFill>
                <a:effectLst>
                  <a:outerShdw blurRad="38100" dist="50800" dir="2700000" algn="tl">
                    <a:srgbClr val="000000"/>
                  </a:outerShdw>
                </a:effectLst>
                <a:latin typeface="Geometr231 BT" pitchFamily="34" charset="0"/>
                <a:ea typeface="+mj-ea"/>
                <a:cs typeface="Aharoni" pitchFamily="2" charset="-79"/>
              </a:rPr>
              <a:t>What is the Gospel?</a:t>
            </a:r>
          </a:p>
        </p:txBody>
      </p:sp>
      <p:sp>
        <p:nvSpPr>
          <p:cNvPr id="7" name="TextBox 6"/>
          <p:cNvSpPr txBox="1"/>
          <p:nvPr/>
        </p:nvSpPr>
        <p:spPr>
          <a:xfrm>
            <a:off x="310060" y="4724532"/>
            <a:ext cx="8523879" cy="1384995"/>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that was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preached</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to you”</a:t>
            </a:r>
          </a:p>
          <a:p>
            <a:pPr algn="ct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(1 Pt. 1:25)</a:t>
            </a:r>
          </a:p>
        </p:txBody>
      </p:sp>
      <p:sp>
        <p:nvSpPr>
          <p:cNvPr id="9" name="TextBox 8"/>
          <p:cNvSpPr txBox="1"/>
          <p:nvPr/>
        </p:nvSpPr>
        <p:spPr>
          <a:xfrm>
            <a:off x="152400" y="1314735"/>
            <a:ext cx="8839200" cy="1446550"/>
          </a:xfrm>
          <a:prstGeom prst="rect">
            <a:avLst/>
          </a:prstGeom>
          <a:solidFill>
            <a:schemeClr val="tx1">
              <a:lumMod val="85000"/>
              <a:lumOff val="15000"/>
              <a:alpha val="35000"/>
            </a:schemeClr>
          </a:solidFill>
          <a:effectLst>
            <a:outerShdw dir="2400000" sx="1000" sy="1000" algn="ctr" rotWithShape="0">
              <a:schemeClr val="tx1"/>
            </a:outerShdw>
            <a:softEdge rad="254000"/>
          </a:effectLst>
        </p:spPr>
        <p:txBody>
          <a:bodyPr wrap="square" rtlCol="0">
            <a:spAutoFit/>
          </a:bodyPr>
          <a:lstStyle/>
          <a:p>
            <a:pPr algn="ct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“Go into all the world and </a:t>
            </a:r>
            <a:r>
              <a:rPr lang="en-US" sz="44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preach</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 </a:t>
            </a:r>
            <a:r>
              <a:rPr lang="en-US" sz="4400" b="1" dirty="0">
                <a:ln w="6350">
                  <a:solidFill>
                    <a:sysClr val="windowText" lastClr="000000"/>
                  </a:solidFill>
                </a:ln>
                <a:solidFill>
                  <a:srgbClr val="00B0F0"/>
                </a:solidFill>
                <a:effectLst>
                  <a:outerShdw blurRad="50800" dist="50800" algn="br" rotWithShape="0">
                    <a:schemeClr val="tx1"/>
                  </a:outerShdw>
                </a:effectLst>
                <a:latin typeface="Geometr231 BT" panose="020D0402020204020903" pitchFamily="34" charset="0"/>
              </a:rPr>
              <a:t>the gospel </a:t>
            </a:r>
            <a:r>
              <a:rPr lang="en-US" sz="4400" b="1" dirty="0">
                <a:ln w="6350">
                  <a:solidFill>
                    <a:sysClr val="windowText" lastClr="000000"/>
                  </a:solidFill>
                </a:ln>
                <a:solidFill>
                  <a:schemeClr val="bg1"/>
                </a:solidFill>
                <a:effectLst>
                  <a:outerShdw blurRad="50800" dist="50800" algn="br" rotWithShape="0">
                    <a:schemeClr val="tx1"/>
                  </a:outerShdw>
                </a:effectLst>
                <a:latin typeface="Geometr231 BT" panose="020D0402020204020903" pitchFamily="34" charset="0"/>
              </a:rPr>
              <a:t>to every creature” </a:t>
            </a:r>
            <a:r>
              <a:rPr lang="en-US" sz="4000" b="1" dirty="0">
                <a:ln w="6350">
                  <a:solidFill>
                    <a:sysClr val="windowText" lastClr="000000"/>
                  </a:solidFill>
                </a:ln>
                <a:solidFill>
                  <a:srgbClr val="FFFF00"/>
                </a:solidFill>
                <a:effectLst>
                  <a:outerShdw blurRad="50800" dist="50800" algn="br" rotWithShape="0">
                    <a:schemeClr val="tx1"/>
                  </a:outerShdw>
                </a:effectLst>
                <a:latin typeface="Geometr231 BT" panose="020D0402020204020903" pitchFamily="34" charset="0"/>
              </a:rPr>
              <a:t>(Mark 16:15)</a:t>
            </a:r>
          </a:p>
        </p:txBody>
      </p:sp>
    </p:spTree>
    <p:extLst>
      <p:ext uri="{BB962C8B-B14F-4D97-AF65-F5344CB8AC3E}">
        <p14:creationId xmlns:p14="http://schemas.microsoft.com/office/powerpoint/2010/main" val="82228641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165119</TotalTime>
  <Words>2562</Words>
  <Application>Microsoft Office PowerPoint</Application>
  <PresentationFormat>On-screen Show (4:3)</PresentationFormat>
  <Paragraphs>172</Paragraphs>
  <Slides>60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60</vt:i4>
      </vt:variant>
    </vt:vector>
  </HeadingPairs>
  <TitlesOfParts>
    <vt:vector size="65" baseType="lpstr">
      <vt:lpstr>Arial</vt:lpstr>
      <vt:lpstr>Calibri</vt:lpstr>
      <vt:lpstr>Calibri Light</vt:lpstr>
      <vt:lpstr>Geometr231 BT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Losey</dc:creator>
  <cp:lastModifiedBy>Ray Losey</cp:lastModifiedBy>
  <cp:revision>2381</cp:revision>
  <dcterms:created xsi:type="dcterms:W3CDTF">2010-02-05T17:09:41Z</dcterms:created>
  <dcterms:modified xsi:type="dcterms:W3CDTF">2023-07-31T02:09:27Z</dcterms:modified>
</cp:coreProperties>
</file>